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6" r:id="rId7"/>
    <p:sldId id="264" r:id="rId8"/>
    <p:sldId id="259" r:id="rId9"/>
    <p:sldId id="258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24AE3E-22D4-48EB-A01C-B224F9507F2B}" v="54" dt="2020-07-24T19:14:14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6327"/>
  </p:normalViewPr>
  <p:slideViewPr>
    <p:cSldViewPr snapToGrid="0" snapToObjects="1">
      <p:cViewPr varScale="1">
        <p:scale>
          <a:sx n="107" d="100"/>
          <a:sy n="107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B286-9717-724B-8D62-48B284D56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BABD5-54CB-CD40-8732-3166633F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E000F-FF43-E04F-B8F5-82EFC768C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49E2-040E-FC4E-AD10-DEDBB77F7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1E75-BEFE-804B-B3AA-64047066015D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417758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E795-2243-8B45-AE16-0D1437D9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3AAD-146C-C84B-9A47-FB478A67A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7D760-9485-4542-AD28-6FD8C5DE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48DFA-B465-AE42-9C39-5EEE01208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180F2-E67A-4B47-9FB2-E4A0601D2405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64718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C93AC6-44C7-0A45-8109-C5BC29B13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0B057-DFC8-0A42-9FE3-EC8375A9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8DC0F-7CF2-2841-8886-09350949A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75B-8106-E840-AF3B-2C1D47CE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1893E-D540-4C4B-9E5A-69AE45667A90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8411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B12C-40B1-A24D-94F7-891DB352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C8100-1902-E24F-BA76-AC22096FE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54D4B-5C55-8445-AD11-184EA206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CB0C1-DD3B-8E44-936B-744FF6A3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0F60C-EDB7-AC40-BFFC-40208E6BB42E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291062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93FF-1B89-3748-B7E1-C6A0F96B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4EF56-B603-7043-9E11-AF71E1A5C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A3F47-FA64-CE40-AE6C-821A11F2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C00CA-F5BC-CD45-AE66-B7638C46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22BA7-6B89-D049-A10E-431E7999F815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220403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CB467-5C12-D64D-BB3C-790C2043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EDD86-6281-9440-920F-07F0CBE79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B7B95-A1B9-3B4D-BB97-497CD0834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5A0B4-5689-F341-BC12-C361F0F5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15590-E2B9-8640-937C-F896E2FF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A831B-4FE9-394D-9FC0-7B7F40FE1D84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309856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C26C-4B59-7643-8037-7216BDEC6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304CC-F657-CB48-91C2-22FA192D8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FE262-FAC9-804C-8B4A-991F1E6B2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9542A3-D99D-A148-BA50-9DA1920F5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AA6B1-82AD-8548-95D3-C064831BEA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5DE76-6D57-914A-8A1C-43E4D341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17AD36-9158-CC4D-8464-97AE678D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B8177A-C181-E644-BF70-7FEE662F896B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216568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562F-D965-0F42-8513-3F0D66DF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F4A90-0BB3-FC46-970D-1749CE7A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89F80-ABCF-FC44-89AD-0A19E132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7150F9-C650-5A4C-9304-5967B4876F3A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188441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F2A9D-26E1-0E4E-8307-B99A9DE3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7A144-2BFF-3B43-9611-2DA58A20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51428-9152-BE43-A970-47904479BBF7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3658632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4B9C-78D0-3043-825B-E19C2FBD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D70FC-D5D8-9D48-BE0E-7F15DFF13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DDC89-0670-B04C-9DDB-A49D2A6B8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F1B7A-E1DE-C54E-9700-BF0C67C9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5A2A1-BBE9-7840-AB5C-00C660B0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2DB81-F8AA-6140-B1A4-FC592D9EEBDE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3672758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96A2-266A-D144-BE1C-89CC778F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52D05-32FA-FB4F-BFBC-08B985269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86739-1F41-E74E-948C-7287A5FDC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12398-2059-FF4E-BA6E-A4461C349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DD01F-3919-D54D-9DBF-7DE2187B9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5E950-07CB-DF46-9701-6451124919B9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92003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406DA-5D28-554F-B0B4-8F1353AF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76093-1C11-A844-9109-A74E95209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D72AC-3FFF-7740-861B-50284FAE7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FFF46-4E5B-9C48-9260-DF22E0DD5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DBE44-AB08-AF46-B5ED-809649FC18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65A74A-A86F-1D48-AB53-F72F1F4DC7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96" y="6528973"/>
            <a:ext cx="895027" cy="23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hyperlink" Target="mailto:erau@hagley.or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nunn@museumofflight.org" TargetMode="External"/><Relationship Id="rId5" Type="http://schemas.openxmlformats.org/officeDocument/2006/relationships/hyperlink" Target="mailto:angelina.callahan@nrl.navy.mil" TargetMode="External"/><Relationship Id="rId4" Type="http://schemas.openxmlformats.org/officeDocument/2006/relationships/hyperlink" Target="mailto:j-coopersmith@tamu.edu" TargetMode="External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004B-D1F5-F944-9301-456C8B76CA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81A4D-3AD9-A940-A822-6EC5C8B00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4C630-AAEF-DD45-924B-657CC432E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2CC91-FDB9-B842-ADD1-AB48106B6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91" y="580359"/>
            <a:ext cx="5466617" cy="13124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C971C1-A43A-D942-8243-3A09E146A122}"/>
              </a:ext>
            </a:extLst>
          </p:cNvPr>
          <p:cNvSpPr/>
          <p:nvPr/>
        </p:nvSpPr>
        <p:spPr>
          <a:xfrm>
            <a:off x="4433776" y="6051177"/>
            <a:ext cx="332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www.ascend.events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6C69A-EC47-3F4F-9E1C-CECAA2A362DB}"/>
              </a:ext>
            </a:extLst>
          </p:cNvPr>
          <p:cNvSpPr txBox="1"/>
          <p:nvPr/>
        </p:nvSpPr>
        <p:spPr>
          <a:xfrm>
            <a:off x="0" y="2347324"/>
            <a:ext cx="12192000" cy="1323439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 Boldly Preserve:  Collecting and Preserving the Next Stage of Space Exploration and Exploitation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89666-1E7E-4365-BFCE-75B8438F3EC6}"/>
              </a:ext>
            </a:extLst>
          </p:cNvPr>
          <p:cNvSpPr txBox="1"/>
          <p:nvPr/>
        </p:nvSpPr>
        <p:spPr>
          <a:xfrm>
            <a:off x="927651" y="5260174"/>
            <a:ext cx="1033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Copyright © by </a:t>
            </a:r>
            <a:r>
              <a:rPr lang="en-US" sz="2000" dirty="0">
                <a:solidFill>
                  <a:schemeClr val="bg1"/>
                </a:solidFill>
                <a:highlight>
                  <a:srgbClr val="808080"/>
                </a:highlight>
              </a:rPr>
              <a:t>Jonathan Coopersmith.</a:t>
            </a:r>
            <a:r>
              <a:rPr lang="en-US" sz="2000" i="1" dirty="0">
                <a:solidFill>
                  <a:srgbClr val="FF0000"/>
                </a:solidFill>
                <a:highlight>
                  <a:srgbClr val="808080"/>
                </a:highlight>
              </a:rPr>
              <a:t>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Published by the American Institute of Aeronautics and Astronautics, Inc., with permission.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2859" y="3867434"/>
            <a:ext cx="11705815" cy="1200329"/>
            <a:chOff x="323893" y="3867434"/>
            <a:chExt cx="11705815" cy="12003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F0962C-F8AE-417F-B495-C3F2F12E9442}"/>
                </a:ext>
              </a:extLst>
            </p:cNvPr>
            <p:cNvSpPr txBox="1"/>
            <p:nvPr/>
          </p:nvSpPr>
          <p:spPr>
            <a:xfrm>
              <a:off x="323893" y="3867434"/>
              <a:ext cx="320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Jonathan Coopersmith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Texas A&amp;M University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F0962C-F8AE-417F-B495-C3F2F12E9442}"/>
                </a:ext>
              </a:extLst>
            </p:cNvPr>
            <p:cNvSpPr txBox="1"/>
            <p:nvPr/>
          </p:nvSpPr>
          <p:spPr>
            <a:xfrm>
              <a:off x="3159031" y="3867434"/>
              <a:ext cx="320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Angelina Callahan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Naval Research Lab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F0962C-F8AE-417F-B495-C3F2F12E9442}"/>
                </a:ext>
              </a:extLst>
            </p:cNvPr>
            <p:cNvSpPr txBox="1"/>
            <p:nvPr/>
          </p:nvSpPr>
          <p:spPr>
            <a:xfrm>
              <a:off x="5994169" y="3867434"/>
              <a:ext cx="320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Geoffrey Nunn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The Museum of Flight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F0962C-F8AE-417F-B495-C3F2F12E9442}"/>
                </a:ext>
              </a:extLst>
            </p:cNvPr>
            <p:cNvSpPr txBox="1"/>
            <p:nvPr/>
          </p:nvSpPr>
          <p:spPr>
            <a:xfrm>
              <a:off x="8829308" y="3867434"/>
              <a:ext cx="3200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Erik Rau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Hagley Museum &amp; Library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615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0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782" y="-422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Boldly Preserve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59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0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782" y="-422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Boldly Preserve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93033"/>
            <a:ext cx="5181600" cy="4283930"/>
          </a:xfrm>
          <a:prstGeom prst="rect">
            <a:avLst/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century space</a:t>
            </a:r>
          </a:p>
          <a:p>
            <a:pPr lvl="1"/>
            <a:r>
              <a:rPr lang="en-US" dirty="0"/>
              <a:t>Monolithic</a:t>
            </a:r>
          </a:p>
          <a:p>
            <a:pPr lvl="1"/>
            <a:r>
              <a:rPr lang="en-US" dirty="0"/>
              <a:t>Primarily Government</a:t>
            </a:r>
          </a:p>
          <a:p>
            <a:pPr lvl="1"/>
            <a:r>
              <a:rPr lang="en-US" dirty="0"/>
              <a:t>Bound by Recordkeeping Requirements</a:t>
            </a:r>
          </a:p>
          <a:p>
            <a:pPr lvl="2"/>
            <a:r>
              <a:rPr lang="en-US" dirty="0"/>
              <a:t>NARA, NASM, NASA History, Etc.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93033"/>
            <a:ext cx="5181600" cy="4283930"/>
          </a:xfrm>
          <a:prstGeom prst="rect">
            <a:avLst/>
          </a:prstGeom>
          <a:blipFill dpi="0"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space</a:t>
            </a:r>
          </a:p>
          <a:p>
            <a:pPr lvl="1"/>
            <a:r>
              <a:rPr lang="en-US" dirty="0"/>
              <a:t>Increasingly Diverse</a:t>
            </a:r>
          </a:p>
          <a:p>
            <a:pPr lvl="1"/>
            <a:r>
              <a:rPr lang="en-US" dirty="0"/>
              <a:t>Entrepreneurial/Commercial</a:t>
            </a:r>
          </a:p>
          <a:p>
            <a:pPr lvl="1"/>
            <a:r>
              <a:rPr lang="en-US" dirty="0"/>
              <a:t>No requirement to capture its history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38200" y="1369813"/>
            <a:ext cx="9726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 Good Problem: How to collect and preserve 21</a:t>
            </a:r>
            <a:r>
              <a:rPr lang="en-US" sz="2800" baseline="30000" dirty="0"/>
              <a:t>st</a:t>
            </a:r>
            <a:r>
              <a:rPr lang="en-US" sz="2800" dirty="0"/>
              <a:t> century space?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0297" y="6176963"/>
            <a:ext cx="3263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Images - NASA</a:t>
            </a:r>
          </a:p>
        </p:txBody>
      </p:sp>
    </p:spTree>
    <p:extLst>
      <p:ext uri="{BB962C8B-B14F-4D97-AF65-F5344CB8AC3E}">
        <p14:creationId xmlns:p14="http://schemas.microsoft.com/office/powerpoint/2010/main" val="347150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0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782" y="-422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Boldly Preserve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toboldlypreserve.space</a:t>
            </a:r>
            <a:endParaRPr lang="en-US" dirty="0"/>
          </a:p>
          <a:p>
            <a:r>
              <a:rPr lang="en-US" dirty="0"/>
              <a:t>Why should we preserve and collect our history? </a:t>
            </a:r>
          </a:p>
          <a:p>
            <a:r>
              <a:rPr lang="en-US" dirty="0"/>
              <a:t>What should we preserve? </a:t>
            </a:r>
          </a:p>
          <a:p>
            <a:r>
              <a:rPr lang="en-US" dirty="0"/>
              <a:t>How do we preserve our history?</a:t>
            </a:r>
          </a:p>
          <a:p>
            <a:r>
              <a:rPr lang="en-US" dirty="0"/>
              <a:t>What are common concerns to consider?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E591F8C-D58F-5045-AADE-54EFD04089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5624" y="2072467"/>
            <a:ext cx="3514751" cy="38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49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0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782" y="-422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should we preserve?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Principle	</a:t>
            </a:r>
          </a:p>
          <a:p>
            <a:pPr lvl="1"/>
            <a:r>
              <a:rPr lang="en-US" dirty="0"/>
              <a:t>Posterity</a:t>
            </a:r>
          </a:p>
          <a:p>
            <a:pPr lvl="1"/>
            <a:r>
              <a:rPr lang="en-US" dirty="0"/>
              <a:t>If you don’t, who will?</a:t>
            </a:r>
          </a:p>
          <a:p>
            <a:r>
              <a:rPr lang="en-US" dirty="0"/>
              <a:t>Pragmatism</a:t>
            </a:r>
          </a:p>
          <a:p>
            <a:pPr lvl="1"/>
            <a:r>
              <a:rPr lang="en-US" dirty="0"/>
              <a:t>Marketing/PR</a:t>
            </a:r>
          </a:p>
          <a:p>
            <a:pPr lvl="1"/>
            <a:r>
              <a:rPr lang="en-US" dirty="0"/>
              <a:t>Policy development</a:t>
            </a:r>
          </a:p>
          <a:p>
            <a:pPr lvl="1"/>
            <a:r>
              <a:rPr lang="en-US" dirty="0"/>
              <a:t>Litigation support</a:t>
            </a:r>
          </a:p>
          <a:p>
            <a:pPr lvl="1"/>
            <a:r>
              <a:rPr lang="en-US" dirty="0"/>
              <a:t>Recruiting</a:t>
            </a:r>
          </a:p>
          <a:p>
            <a:pPr lvl="1"/>
            <a:r>
              <a:rPr lang="en-US" dirty="0"/>
              <a:t>Orientation and training</a:t>
            </a:r>
          </a:p>
          <a:p>
            <a:pPr lvl="1"/>
            <a:r>
              <a:rPr lang="en-US" dirty="0"/>
              <a:t>Corporate, customer and product anniversary celebrations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31248" y="6230648"/>
            <a:ext cx="3263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Apollo 11 50</a:t>
            </a:r>
            <a:r>
              <a:rPr lang="en-US" sz="1000" baseline="30000" dirty="0"/>
              <a:t>th</a:t>
            </a:r>
            <a:r>
              <a:rPr lang="en-US" sz="1000" dirty="0"/>
              <a:t> Anniversary –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47707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0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782" y="-422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should we preserve?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Documents, hardware, and recollections</a:t>
            </a:r>
          </a:p>
          <a:p>
            <a:r>
              <a:rPr lang="en-US" dirty="0"/>
              <a:t>Foundational documents </a:t>
            </a:r>
          </a:p>
          <a:p>
            <a:r>
              <a:rPr lang="en-US" dirty="0"/>
              <a:t>Drafts as well as final products</a:t>
            </a:r>
          </a:p>
          <a:p>
            <a:r>
              <a:rPr lang="en-US" dirty="0"/>
              <a:t>Paths taken and not taken</a:t>
            </a:r>
          </a:p>
          <a:p>
            <a:r>
              <a:rPr lang="en-US" dirty="0"/>
              <a:t>Artifacts – museums, not archives</a:t>
            </a:r>
          </a:p>
          <a:p>
            <a:r>
              <a:rPr lang="en-US" dirty="0"/>
              <a:t>Oral histories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60" y="1825625"/>
            <a:ext cx="2970679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31248" y="6230648"/>
            <a:ext cx="3263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Lunar Orbiter Photos – NASA</a:t>
            </a:r>
          </a:p>
        </p:txBody>
      </p:sp>
    </p:spTree>
    <p:extLst>
      <p:ext uri="{BB962C8B-B14F-4D97-AF65-F5344CB8AC3E}">
        <p14:creationId xmlns:p14="http://schemas.microsoft.com/office/powerpoint/2010/main" val="218271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0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782" y="-422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Common Concerns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Legal Liability</a:t>
            </a:r>
          </a:p>
          <a:p>
            <a:pPr lvl="1"/>
            <a:r>
              <a:rPr lang="en-US" dirty="0"/>
              <a:t>Preserving documents enable you to present your story</a:t>
            </a:r>
          </a:p>
          <a:p>
            <a:r>
              <a:rPr lang="en-US" dirty="0"/>
              <a:t>Regulatory Compliance</a:t>
            </a:r>
          </a:p>
          <a:p>
            <a:pPr lvl="1"/>
            <a:r>
              <a:rPr lang="en-US" dirty="0"/>
              <a:t>ITAR/Export Control </a:t>
            </a:r>
          </a:p>
          <a:p>
            <a:pPr lvl="1"/>
            <a:r>
              <a:rPr lang="en-US" dirty="0"/>
              <a:t>Personal Identifying Information (PII) </a:t>
            </a:r>
          </a:p>
          <a:p>
            <a:r>
              <a:rPr lang="en-US" dirty="0"/>
              <a:t>Openness and Access</a:t>
            </a:r>
          </a:p>
          <a:p>
            <a:pPr lvl="1"/>
            <a:r>
              <a:rPr lang="en-US" dirty="0"/>
              <a:t>Sensitive IP</a:t>
            </a:r>
          </a:p>
          <a:p>
            <a:pPr lvl="1"/>
            <a:r>
              <a:rPr lang="en-US" dirty="0"/>
              <a:t>Business “Failures”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50" y="1825625"/>
            <a:ext cx="3511499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31248" y="6230648"/>
            <a:ext cx="3263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X-20 Dyna-Soar with pilots – Boeing Company Archives</a:t>
            </a:r>
          </a:p>
        </p:txBody>
      </p:sp>
    </p:spTree>
    <p:extLst>
      <p:ext uri="{BB962C8B-B14F-4D97-AF65-F5344CB8AC3E}">
        <p14:creationId xmlns:p14="http://schemas.microsoft.com/office/powerpoint/2010/main" val="2648957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0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782" y="-422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do we preserve?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First, do no harm</a:t>
            </a:r>
          </a:p>
          <a:p>
            <a:r>
              <a:rPr lang="en-US" dirty="0"/>
              <a:t>Think through what you want to accomplish</a:t>
            </a:r>
          </a:p>
          <a:p>
            <a:r>
              <a:rPr lang="en-US" dirty="0"/>
              <a:t>Range of options </a:t>
            </a:r>
          </a:p>
          <a:p>
            <a:pPr lvl="1"/>
            <a:r>
              <a:rPr lang="en-US" dirty="0"/>
              <a:t>DIY and personal archiving</a:t>
            </a:r>
          </a:p>
          <a:p>
            <a:pPr lvl="1"/>
            <a:r>
              <a:rPr lang="en-US" dirty="0"/>
              <a:t>Consultants</a:t>
            </a:r>
          </a:p>
          <a:p>
            <a:pPr lvl="1"/>
            <a:r>
              <a:rPr lang="en-US" dirty="0"/>
              <a:t>Friendly local space museum</a:t>
            </a:r>
          </a:p>
          <a:p>
            <a:pPr lvl="1"/>
            <a:r>
              <a:rPr lang="en-US" dirty="0"/>
              <a:t>On-staff historian</a:t>
            </a:r>
          </a:p>
          <a:p>
            <a:r>
              <a:rPr lang="en-US" dirty="0"/>
              <a:t>Preserving ≠ Sharing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31248" y="6230648"/>
            <a:ext cx="3263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New Collection Intake Review – The Museum of Flight</a:t>
            </a:r>
          </a:p>
        </p:txBody>
      </p:sp>
    </p:spTree>
    <p:extLst>
      <p:ext uri="{BB962C8B-B14F-4D97-AF65-F5344CB8AC3E}">
        <p14:creationId xmlns:p14="http://schemas.microsoft.com/office/powerpoint/2010/main" val="330042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04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8" y="148387"/>
            <a:ext cx="10626811" cy="95651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BB546B-9D92-4BBB-BA2F-534F6BA15C68}"/>
              </a:ext>
            </a:extLst>
          </p:cNvPr>
          <p:cNvSpPr txBox="1">
            <a:spLocks/>
          </p:cNvSpPr>
          <p:nvPr/>
        </p:nvSpPr>
        <p:spPr>
          <a:xfrm>
            <a:off x="969893" y="1611630"/>
            <a:ext cx="10252213" cy="45948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just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 marL="182880" algn="just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 marL="182880" algn="just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 marL="182880" algn="just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 marL="182880" algn="just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 marL="0" indent="0" algn="ctr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None/>
            </a:pPr>
            <a:r>
              <a:rPr lang="en-US" dirty="0" err="1"/>
              <a:t>ToBoldlyPreserve.space</a:t>
            </a:r>
            <a:endParaRPr lang="en-US" dirty="0"/>
          </a:p>
          <a:p>
            <a:pPr marL="0" indent="0" algn="ctr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dirty="0"/>
          </a:p>
          <a:p>
            <a:pPr marL="0" indent="0" algn="ctr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None/>
            </a:pPr>
            <a:r>
              <a:rPr lang="en-US" u="sng" dirty="0"/>
              <a:t>Authors</a:t>
            </a:r>
          </a:p>
          <a:p>
            <a:pPr marL="182880" algn="just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Jonathan Coopersmith, </a:t>
            </a:r>
            <a:r>
              <a:rPr lang="en-US" b="1" dirty="0">
                <a:hlinkClick r:id="rId4"/>
              </a:rPr>
              <a:t>j-coopersmith@tamu.edu</a:t>
            </a:r>
            <a:endParaRPr lang="en-US" b="1" dirty="0"/>
          </a:p>
          <a:p>
            <a:pPr marL="182880" algn="just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 Angelina Callahan, </a:t>
            </a:r>
            <a:r>
              <a:rPr lang="en-US" b="1" dirty="0">
                <a:hlinkClick r:id="rId5"/>
              </a:rPr>
              <a:t>angelina.callahan@nrl.navy.mil</a:t>
            </a:r>
            <a:endParaRPr lang="en-US" b="1" dirty="0"/>
          </a:p>
          <a:p>
            <a:pPr marL="182880" algn="just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 Geoffrey Nunn, </a:t>
            </a:r>
            <a:r>
              <a:rPr lang="en-US" b="1" dirty="0">
                <a:hlinkClick r:id="rId6"/>
              </a:rPr>
              <a:t>gnunn@museumofflight.org</a:t>
            </a:r>
            <a:endParaRPr lang="en-US" b="1" dirty="0"/>
          </a:p>
          <a:p>
            <a:pPr marL="182880" algn="just">
              <a:lnSpc>
                <a:spcPct val="108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 Erik Rau, </a:t>
            </a:r>
            <a:r>
              <a:rPr lang="en-US" b="1" dirty="0">
                <a:hlinkClick r:id="rId7"/>
              </a:rPr>
              <a:t>erau@hagley.org</a:t>
            </a:r>
            <a:endParaRPr lang="en-US" b="1" dirty="0"/>
          </a:p>
          <a:p>
            <a:pPr marL="0" indent="0">
              <a:lnSpc>
                <a:spcPct val="105000"/>
              </a:lnSpc>
              <a:spcBef>
                <a:spcPts val="600"/>
              </a:spcBef>
              <a:buClr>
                <a:srgbClr val="00529B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E591F8C-D58F-5045-AADE-54EFD04089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0623" y="1253288"/>
            <a:ext cx="1835295" cy="20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4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iing, air, person&#10;&#10;Description automatically generated">
            <a:extLst>
              <a:ext uri="{FF2B5EF4-FFF2-40B4-BE49-F238E27FC236}">
                <a16:creationId xmlns:a16="http://schemas.microsoft.com/office/drawing/2014/main" id="{89EFA025-86EF-0049-A958-868F7E08F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A69AA9-FE4B-B244-A1E0-A328D6D54700}"/>
              </a:ext>
            </a:extLst>
          </p:cNvPr>
          <p:cNvSpPr/>
          <p:nvPr/>
        </p:nvSpPr>
        <p:spPr>
          <a:xfrm>
            <a:off x="4433776" y="5613766"/>
            <a:ext cx="332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www.ascend.events</a:t>
            </a:r>
          </a:p>
        </p:txBody>
      </p:sp>
    </p:spTree>
    <p:extLst>
      <p:ext uri="{BB962C8B-B14F-4D97-AF65-F5344CB8AC3E}">
        <p14:creationId xmlns:p14="http://schemas.microsoft.com/office/powerpoint/2010/main" val="3464853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368</Words>
  <Application>Microsoft Macintosh PowerPoint</Application>
  <PresentationFormat>Widescreen</PresentationFormat>
  <Paragraphs>86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PowerPoint Presentation</vt:lpstr>
      <vt:lpstr>To Boldly Preserve</vt:lpstr>
      <vt:lpstr>To Boldly Preserve</vt:lpstr>
      <vt:lpstr>Why should we preserve?</vt:lpstr>
      <vt:lpstr>What should we preserve? </vt:lpstr>
      <vt:lpstr>Common Concerns</vt:lpstr>
      <vt:lpstr>How do we preserve?</vt:lpstr>
      <vt:lpstr>Thank You!</vt:lpstr>
      <vt:lpstr>PowerPoint Presentation</vt:lpstr>
      <vt:lpstr>To Boldly Preserve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Ioana Dietsch</dc:creator>
  <cp:lastModifiedBy>Jonathan Coopersmith</cp:lastModifiedBy>
  <cp:revision>21</cp:revision>
  <dcterms:created xsi:type="dcterms:W3CDTF">2020-07-24T13:10:19Z</dcterms:created>
  <dcterms:modified xsi:type="dcterms:W3CDTF">2020-10-08T23:51:39Z</dcterms:modified>
</cp:coreProperties>
</file>